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9601200" cx="73152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5B289A-735F-4654-8E5E-B5C4F2EBC61E}">
  <a:tblStyle styleId="{895B289A-735F-4654-8E5E-B5C4F2EBC61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notesMaster" Target="notesMasters/notesMaster1.xml"/><Relationship Id="rId18"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32e159717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32e1597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732e159717_0_20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732e159717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732e159717_0_2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732e159717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732e159717_0_22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732e159717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docs.google.com/presentation/d/1wt-9pB6NafFgzhndBTF2o2jnidbTn_TisBbvf8LjM9U/copy"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thehealingrealm.ca/we-host-healing-circles/?utm_source=chatgpt.com" TargetMode="External"/><Relationship Id="rId4" Type="http://schemas.openxmlformats.org/officeDocument/2006/relationships/hyperlink" Target="https://pbswisconsineducation.org/story/clan-mother/" TargetMode="External"/><Relationship Id="rId10" Type="http://schemas.openxmlformats.org/officeDocument/2006/relationships/image" Target="../media/image2.png"/><Relationship Id="rId9" Type="http://schemas.openxmlformats.org/officeDocument/2006/relationships/hyperlink" Target="https://www.youtube.com/watch?v=-dG4NmpKlpM" TargetMode="External"/><Relationship Id="rId5" Type="http://schemas.openxmlformats.org/officeDocument/2006/relationships/hyperlink" Target="https://depts.washington.edu/harrtlab/projects/hartc/?utm_source=chatgpt.com" TargetMode="External"/><Relationship Id="rId6" Type="http://schemas.openxmlformats.org/officeDocument/2006/relationships/image" Target="../media/image3.png"/><Relationship Id="rId7" Type="http://schemas.openxmlformats.org/officeDocument/2006/relationships/hyperlink" Target="https://www.canr.msu.edu/news/foodways_when_food_meets_culture_and_history" TargetMode="External"/><Relationship Id="rId8" Type="http://schemas.openxmlformats.org/officeDocument/2006/relationships/hyperlink" Target="https://www.youtube.com/watch?v=iYc73eQbq6o"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oxford-review.com/the-oxford-review-dei-diversity-equity-and-inclusion-dictionary/language-revitalisation-definition-and-explanation/?utm_source=chatgpt.com" TargetMode="External"/><Relationship Id="rId10" Type="http://schemas.openxmlformats.org/officeDocument/2006/relationships/image" Target="../media/image2.png"/><Relationship Id="rId9" Type="http://schemas.openxmlformats.org/officeDocument/2006/relationships/hyperlink" Target="https://www.npr.org/sections/the-picture-show/2025/03/29/1160064469/apache-girls-transition-to-womanhood-through-sunrise-dance" TargetMode="External"/><Relationship Id="rId5" Type="http://schemas.openxmlformats.org/officeDocument/2006/relationships/hyperlink" Target="https://www.oxfordbibliographies.com/display/document/obo-9780199772810/obo-9780199772810-0293.xml" TargetMode="External"/><Relationship Id="rId6" Type="http://schemas.openxmlformats.org/officeDocument/2006/relationships/hyperlink" Target="https://www.youtube.com/watch?v=v_1VLlMrRjw" TargetMode="External"/><Relationship Id="rId7" Type="http://schemas.openxmlformats.org/officeDocument/2006/relationships/hyperlink" Target="https://ich.unesco.org/en/social-practices-rituals-and-00055" TargetMode="External"/><Relationship Id="rId8" Type="http://schemas.openxmlformats.org/officeDocument/2006/relationships/hyperlink" Target="https://www.rmpbs.org/blogs/arts-culture/march-powwow-denver-dance-regali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hyperlink" Target="https://library.fiveable.me/indigenous-issues-across-the-americas/unit-8/immersion-schools-language-nests/study-guide/otTT2LRGfhtBuzRz" TargetMode="External"/><Relationship Id="rId11" Type="http://schemas.openxmlformats.org/officeDocument/2006/relationships/image" Target="../media/image2.png"/><Relationship Id="rId10" Type="http://schemas.openxmlformats.org/officeDocument/2006/relationships/hyperlink" Target="https://ca.pbslearningmedia.org/resource/land-back-indigenous-fight-to-reclaim-lands/above-the-noise-video/" TargetMode="External"/><Relationship Id="rId9" Type="http://schemas.openxmlformats.org/officeDocument/2006/relationships/hyperlink" Target="https://apnews.com/article/berkeley-tribal-land-returned-b310527bcaba81fcbbc9fd9f6ff0af93" TargetMode="External"/><Relationship Id="rId5" Type="http://schemas.openxmlformats.org/officeDocument/2006/relationships/hyperlink" Target="https://www.youtube.com/watch?v=VRZuVGG6oP8" TargetMode="External"/><Relationship Id="rId6" Type="http://schemas.openxmlformats.org/officeDocument/2006/relationships/hyperlink" Target="https://hilo.hawaii.edu/chancellor/stories/2021/09/21/history-of-nawahi-by-pila-wilson/" TargetMode="External"/><Relationship Id="rId7" Type="http://schemas.openxmlformats.org/officeDocument/2006/relationships/hyperlink" Target="https://library.fiveable.me/key-terms/native-american-history/landback-movement" TargetMode="External"/><Relationship Id="rId8" Type="http://schemas.openxmlformats.org/officeDocument/2006/relationships/hyperlink" Target="https://dogwoodalliance.org/2024/11/what-is-the-land-back-movemen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331366" y="6773107"/>
            <a:ext cx="764176" cy="764176"/>
          </a:xfrm>
          <a:prstGeom prst="rect">
            <a:avLst/>
          </a:prstGeom>
          <a:noFill/>
          <a:ln>
            <a:noFill/>
          </a:ln>
        </p:spPr>
      </p:pic>
      <p:sp>
        <p:nvSpPr>
          <p:cNvPr id="55" name="Google Shape;55;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sp>
        <p:nvSpPr>
          <p:cNvPr id="56" name="Google Shape;56;p13"/>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67182" y="8923231"/>
            <a:ext cx="400127" cy="400127"/>
          </a:xfrm>
          <a:prstGeom prst="rect">
            <a:avLst/>
          </a:prstGeom>
          <a:noFill/>
          <a:ln>
            <a:noFill/>
          </a:ln>
        </p:spPr>
      </p:pic>
      <p:sp>
        <p:nvSpPr>
          <p:cNvPr id="58" name="Google Shape;58;p13"/>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9" name="Google Shape;59;p13"/>
          <p:cNvSpPr txBox="1"/>
          <p:nvPr/>
        </p:nvSpPr>
        <p:spPr>
          <a:xfrm>
            <a:off x="382325" y="1451200"/>
            <a:ext cx="6565500" cy="13458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____________________of colonization, forced removal, and the loss of land caused long-lasting harm to Indigenous communities, including_________________________________________. In response, Indigenous peoples have preserved and revitalized their cultures through _______________________ ________________________________________. Over time, these practices have continued, even as new strategies like language schools, community health programs, and legal reforms have emerged. This demonstrates both continuity in cultural survival and change through adaptation. Healing is ongoing, grounded in ____________________________________________________________________________.</a:t>
            </a:r>
            <a:endParaRPr b="1" sz="11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900"/>
              </a:spcBef>
              <a:spcAft>
                <a:spcPts val="900"/>
              </a:spcAft>
              <a:buNone/>
            </a:pPr>
            <a:r>
              <a:t/>
            </a:r>
            <a:endParaRPr b="1" sz="1100">
              <a:solidFill>
                <a:schemeClr val="dk1"/>
              </a:solidFill>
              <a:latin typeface="Inter"/>
              <a:ea typeface="Inter"/>
              <a:cs typeface="Inter"/>
              <a:sym typeface="Inter"/>
            </a:endParaRPr>
          </a:p>
        </p:txBody>
      </p:sp>
      <p:sp>
        <p:nvSpPr>
          <p:cNvPr id="60" name="Google Shape;60;p13"/>
          <p:cNvSpPr txBox="1"/>
          <p:nvPr/>
        </p:nvSpPr>
        <p:spPr>
          <a:xfrm>
            <a:off x="382325" y="29207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____________________________:</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Indigenous people maintain identity by passing down language, ceremonies, and stories. Elders help younger generations connect to traditional knowledge and sacred practices.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
        <p:nvSpPr>
          <p:cNvPr id="61" name="Google Shape;61;p13"/>
          <p:cNvSpPr txBox="1"/>
          <p:nvPr/>
        </p:nvSpPr>
        <p:spPr>
          <a:xfrm>
            <a:off x="630635" y="11368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62" name="Google Shape;62;p13"/>
          <p:cNvSpPr txBox="1"/>
          <p:nvPr/>
        </p:nvSpPr>
        <p:spPr>
          <a:xfrm>
            <a:off x="2609575" y="3794450"/>
            <a:ext cx="2111100" cy="6591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Core Aspects of Cultural Healing</a:t>
            </a:r>
            <a:endParaRPr b="1" sz="1100">
              <a:solidFill>
                <a:schemeClr val="dk1"/>
              </a:solidFill>
              <a:latin typeface="Inter"/>
              <a:ea typeface="Inter"/>
              <a:cs typeface="Inter"/>
              <a:sym typeface="Inter"/>
            </a:endParaRPr>
          </a:p>
        </p:txBody>
      </p:sp>
      <p:sp>
        <p:nvSpPr>
          <p:cNvPr id="63" name="Google Shape;63;p13"/>
          <p:cNvSpPr txBox="1"/>
          <p:nvPr/>
        </p:nvSpPr>
        <p:spPr>
          <a:xfrm>
            <a:off x="1132835" y="6966611"/>
            <a:ext cx="1456200" cy="387900"/>
          </a:xfrm>
          <a:prstGeom prst="rect">
            <a:avLst/>
          </a:prstGeom>
          <a:noFill/>
          <a:ln cap="flat" cmpd="sng" w="9000">
            <a:solidFill>
              <a:srgbClr val="38E0A4"/>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Continuities</a:t>
            </a:r>
            <a:endParaRPr b="1" sz="1100">
              <a:solidFill>
                <a:schemeClr val="dk1"/>
              </a:solidFill>
              <a:latin typeface="Inter"/>
              <a:ea typeface="Inter"/>
              <a:cs typeface="Inter"/>
              <a:sym typeface="Inter"/>
            </a:endParaRPr>
          </a:p>
        </p:txBody>
      </p:sp>
      <p:sp>
        <p:nvSpPr>
          <p:cNvPr id="64" name="Google Shape;64;p13"/>
          <p:cNvSpPr txBox="1"/>
          <p:nvPr/>
        </p:nvSpPr>
        <p:spPr>
          <a:xfrm>
            <a:off x="3860825" y="7496724"/>
            <a:ext cx="26301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Launch of ___________________ revitalization programs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Growing </a:t>
            </a:r>
            <a:r>
              <a:rPr lang="en" sz="1100">
                <a:solidFill>
                  <a:schemeClr val="dk1"/>
                </a:solidFill>
                <a:latin typeface="Inter"/>
                <a:ea typeface="Inter"/>
                <a:cs typeface="Inter"/>
                <a:sym typeface="Inter"/>
              </a:rPr>
              <a:t>_____________________</a:t>
            </a:r>
            <a:r>
              <a:rPr lang="en" sz="1100">
                <a:solidFill>
                  <a:schemeClr val="dk1"/>
                </a:solidFill>
                <a:latin typeface="Inter"/>
                <a:ea typeface="Inter"/>
                <a:cs typeface="Inter"/>
                <a:sym typeface="Inter"/>
              </a:rPr>
              <a:t> of Indigenous cultures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Policy changes that support Indigenous rights and healing</a:t>
            </a:r>
            <a:endParaRPr sz="11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t/>
            </a:r>
            <a:endParaRPr sz="1100">
              <a:solidFill>
                <a:schemeClr val="dk1"/>
              </a:solidFill>
              <a:latin typeface="Inter"/>
              <a:ea typeface="Inter"/>
              <a:cs typeface="Inter"/>
              <a:sym typeface="Inter"/>
            </a:endParaRPr>
          </a:p>
        </p:txBody>
      </p:sp>
      <p:sp>
        <p:nvSpPr>
          <p:cNvPr id="65" name="Google Shape;65;p13"/>
          <p:cNvSpPr txBox="1"/>
          <p:nvPr/>
        </p:nvSpPr>
        <p:spPr>
          <a:xfrm>
            <a:off x="810376" y="6432346"/>
            <a:ext cx="5650500" cy="4125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400">
                <a:solidFill>
                  <a:schemeClr val="dk1"/>
                </a:solidFill>
                <a:latin typeface="Inter"/>
                <a:ea typeface="Inter"/>
                <a:cs typeface="Inter"/>
                <a:sym typeface="Inter"/>
              </a:rPr>
              <a:t>Key Insights for Understanding</a:t>
            </a:r>
            <a:r>
              <a:rPr b="1" lang="en">
                <a:solidFill>
                  <a:schemeClr val="dk1"/>
                </a:solidFill>
                <a:latin typeface="Inter"/>
                <a:ea typeface="Inter"/>
                <a:cs typeface="Inter"/>
                <a:sym typeface="Inter"/>
              </a:rPr>
              <a:t> Healing and Culture</a:t>
            </a:r>
            <a:endParaRPr b="1" sz="1400">
              <a:solidFill>
                <a:schemeClr val="dk1"/>
              </a:solidFill>
              <a:latin typeface="Inter"/>
              <a:ea typeface="Inter"/>
              <a:cs typeface="Inter"/>
              <a:sym typeface="Inter"/>
            </a:endParaRPr>
          </a:p>
        </p:txBody>
      </p:sp>
      <p:sp>
        <p:nvSpPr>
          <p:cNvPr id="66" name="Google Shape;66;p13"/>
          <p:cNvSpPr txBox="1"/>
          <p:nvPr/>
        </p:nvSpPr>
        <p:spPr>
          <a:xfrm>
            <a:off x="4682294" y="6966611"/>
            <a:ext cx="1456200" cy="387900"/>
          </a:xfrm>
          <a:prstGeom prst="rect">
            <a:avLst/>
          </a:prstGeom>
          <a:noFill/>
          <a:ln cap="flat" cmpd="sng" w="9000">
            <a:solidFill>
              <a:srgbClr val="E95C3D"/>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Changes</a:t>
            </a:r>
            <a:endParaRPr b="1" sz="1100">
              <a:solidFill>
                <a:schemeClr val="dk1"/>
              </a:solidFill>
              <a:latin typeface="Inter"/>
              <a:ea typeface="Inter"/>
              <a:cs typeface="Inter"/>
              <a:sym typeface="Inter"/>
            </a:endParaRPr>
          </a:p>
        </p:txBody>
      </p:sp>
      <p:sp>
        <p:nvSpPr>
          <p:cNvPr id="67" name="Google Shape;67;p13"/>
          <p:cNvSpPr txBox="1"/>
          <p:nvPr/>
        </p:nvSpPr>
        <p:spPr>
          <a:xfrm>
            <a:off x="840500" y="7496574"/>
            <a:ext cx="27474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Ongoing use of ______________</a:t>
            </a:r>
            <a:endParaRPr sz="1100">
              <a:solidFill>
                <a:schemeClr val="dk1"/>
              </a:solidFill>
              <a:latin typeface="Inter"/>
              <a:ea typeface="Inter"/>
              <a:cs typeface="Inter"/>
              <a:sym typeface="Inter"/>
            </a:endParaRPr>
          </a:p>
          <a:p>
            <a:pPr indent="0" lvl="0" marL="457200" rtl="0" algn="l">
              <a:lnSpc>
                <a:spcPct val="100000"/>
              </a:lnSpc>
              <a:spcBef>
                <a:spcPts val="1000"/>
              </a:spcBef>
              <a:spcAft>
                <a:spcPts val="0"/>
              </a:spcAft>
              <a:buNone/>
            </a:pPr>
            <a:r>
              <a:rPr lang="en" sz="1100">
                <a:solidFill>
                  <a:schemeClr val="dk1"/>
                </a:solidFill>
                <a:latin typeface="Inter"/>
                <a:ea typeface="Inter"/>
                <a:cs typeface="Inter"/>
                <a:sym typeface="Inter"/>
              </a:rPr>
              <a:t>__________________</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Elders teaching cultural values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1000"/>
              </a:spcAft>
              <a:buClr>
                <a:schemeClr val="dk1"/>
              </a:buClr>
              <a:buSzPts val="1100"/>
              <a:buChar char="●"/>
            </a:pPr>
            <a:r>
              <a:rPr lang="en" sz="1100">
                <a:solidFill>
                  <a:schemeClr val="dk1"/>
                </a:solidFill>
                <a:latin typeface="Inter"/>
                <a:ea typeface="Inter"/>
                <a:cs typeface="Inter"/>
                <a:sym typeface="Inter"/>
              </a:rPr>
              <a:t>Continued importance of </a:t>
            </a:r>
            <a:r>
              <a:rPr lang="en" sz="1100">
                <a:solidFill>
                  <a:schemeClr val="dk1"/>
                </a:solidFill>
                <a:latin typeface="Inter"/>
                <a:ea typeface="Inter"/>
                <a:cs typeface="Inter"/>
                <a:sym typeface="Inter"/>
              </a:rPr>
              <a:t>________________________________</a:t>
            </a:r>
            <a:endParaRPr b="1" sz="1100" u="sng">
              <a:solidFill>
                <a:srgbClr val="E95C3D"/>
              </a:solidFill>
              <a:latin typeface="Inter"/>
              <a:ea typeface="Inter"/>
              <a:cs typeface="Inter"/>
              <a:sym typeface="Inter"/>
            </a:endParaRPr>
          </a:p>
        </p:txBody>
      </p:sp>
      <p:pic>
        <p:nvPicPr>
          <p:cNvPr id="68" name="Google Shape;68;p13" title="Context@2x transparent.png"/>
          <p:cNvPicPr preferRelativeResize="0"/>
          <p:nvPr/>
        </p:nvPicPr>
        <p:blipFill>
          <a:blip r:embed="rId5">
            <a:alphaModFix/>
          </a:blip>
          <a:stretch>
            <a:fillRect/>
          </a:stretch>
        </p:blipFill>
        <p:spPr>
          <a:xfrm>
            <a:off x="3149255" y="2797095"/>
            <a:ext cx="866447" cy="866447"/>
          </a:xfrm>
          <a:prstGeom prst="rect">
            <a:avLst/>
          </a:prstGeom>
          <a:noFill/>
          <a:ln>
            <a:noFill/>
          </a:ln>
        </p:spPr>
      </p:pic>
      <p:pic>
        <p:nvPicPr>
          <p:cNvPr id="69" name="Google Shape;69;p13"/>
          <p:cNvPicPr preferRelativeResize="0"/>
          <p:nvPr/>
        </p:nvPicPr>
        <p:blipFill>
          <a:blip r:embed="rId6">
            <a:alphaModFix/>
          </a:blip>
          <a:stretch>
            <a:fillRect/>
          </a:stretch>
        </p:blipFill>
        <p:spPr>
          <a:xfrm>
            <a:off x="203550" y="105259"/>
            <a:ext cx="980459" cy="406567"/>
          </a:xfrm>
          <a:prstGeom prst="rect">
            <a:avLst/>
          </a:prstGeom>
          <a:noFill/>
          <a:ln>
            <a:noFill/>
          </a:ln>
        </p:spPr>
      </p:pic>
      <p:sp>
        <p:nvSpPr>
          <p:cNvPr id="70" name="Google Shape;70;p13"/>
          <p:cNvSpPr txBox="1"/>
          <p:nvPr/>
        </p:nvSpPr>
        <p:spPr>
          <a:xfrm>
            <a:off x="4868325" y="29208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Revitalization and Innovation: </a:t>
            </a:r>
            <a:r>
              <a:rPr lang="en" sz="1100">
                <a:solidFill>
                  <a:schemeClr val="dk1"/>
                </a:solidFill>
                <a:latin typeface="Inter"/>
                <a:ea typeface="Inter"/>
                <a:cs typeface="Inter"/>
                <a:sym typeface="Inter"/>
              </a:rPr>
              <a:t>Communities are creating</a:t>
            </a:r>
            <a:r>
              <a:rPr b="1" lang="en" sz="1100">
                <a:solidFill>
                  <a:schemeClr val="dk1"/>
                </a:solidFill>
                <a:latin typeface="Inter"/>
                <a:ea typeface="Inter"/>
                <a:cs typeface="Inter"/>
                <a:sym typeface="Inter"/>
              </a:rPr>
              <a:t> _______________</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_____________________________________________________ </a:t>
            </a:r>
            <a:r>
              <a:rPr lang="en" sz="1100">
                <a:solidFill>
                  <a:schemeClr val="dk1"/>
                </a:solidFill>
                <a:latin typeface="Inter"/>
                <a:ea typeface="Inter"/>
                <a:cs typeface="Inter"/>
                <a:sym typeface="Inter"/>
              </a:rPr>
              <a:t>to support traditions in modern ways. These new approaches ensure culture stays strong.</a:t>
            </a:r>
            <a:endParaRPr sz="1100">
              <a:solidFill>
                <a:schemeClr val="dk1"/>
              </a:solidFill>
              <a:latin typeface="Inter"/>
              <a:ea typeface="Inter"/>
              <a:cs typeface="Inter"/>
              <a:sym typeface="Inter"/>
            </a:endParaRPr>
          </a:p>
        </p:txBody>
      </p:sp>
      <p:sp>
        <p:nvSpPr>
          <p:cNvPr id="71" name="Google Shape;71;p13"/>
          <p:cNvSpPr txBox="1"/>
          <p:nvPr/>
        </p:nvSpPr>
        <p:spPr>
          <a:xfrm>
            <a:off x="527100" y="4952675"/>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Public Acknowledgement and Resistance: </a:t>
            </a:r>
            <a:r>
              <a:rPr lang="en" sz="1100">
                <a:solidFill>
                  <a:schemeClr val="dk1"/>
                </a:solidFill>
                <a:latin typeface="Inter"/>
                <a:ea typeface="Inter"/>
                <a:cs typeface="Inter"/>
                <a:sym typeface="Inter"/>
              </a:rPr>
              <a:t>______________________________</a:t>
            </a:r>
            <a:r>
              <a:rPr lang="en" sz="1100" u="sng">
                <a:solidFill>
                  <a:srgbClr val="E95C3D"/>
                </a:solidFill>
                <a:latin typeface="Inter"/>
                <a:ea typeface="Inter"/>
                <a:cs typeface="Inter"/>
                <a:sym typeface="Inter"/>
              </a:rPr>
              <a:t> </a:t>
            </a:r>
            <a:r>
              <a:rPr lang="en" sz="1100">
                <a:solidFill>
                  <a:schemeClr val="dk1"/>
                </a:solidFill>
                <a:latin typeface="Inter"/>
                <a:ea typeface="Inter"/>
                <a:cs typeface="Inter"/>
                <a:sym typeface="Inter"/>
              </a:rPr>
              <a:t>______________________________________ raise awareness and fight against cultural erasure. These events affirm Indigenous identity in public spaces.</a:t>
            </a:r>
            <a:endParaRPr sz="1100">
              <a:solidFill>
                <a:schemeClr val="dk1"/>
              </a:solidFill>
              <a:latin typeface="Inter"/>
              <a:ea typeface="Inter"/>
              <a:cs typeface="Inter"/>
              <a:sym typeface="Inter"/>
            </a:endParaRPr>
          </a:p>
        </p:txBody>
      </p:sp>
      <p:sp>
        <p:nvSpPr>
          <p:cNvPr id="72" name="Google Shape;72;p13"/>
          <p:cNvSpPr txBox="1"/>
          <p:nvPr/>
        </p:nvSpPr>
        <p:spPr>
          <a:xfrm>
            <a:off x="3727500" y="4952750"/>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____________________________________________</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 Indigenous-led healing includes traditional ceremonies, community care, and reclaiming control over education and healthcare. Sovereignty and supportive policies help guide these efforts.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403050" y="1096163"/>
            <a:ext cx="6509100" cy="4944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Inter"/>
                <a:ea typeface="Inter"/>
                <a:cs typeface="Inter"/>
                <a:sym typeface="Inter"/>
              </a:rPr>
              <a:t>Overview</a:t>
            </a:r>
            <a:endParaRPr b="1" sz="1800">
              <a:solidFill>
                <a:schemeClr val="dk1"/>
              </a:solidFill>
              <a:latin typeface="Inter"/>
              <a:ea typeface="Inter"/>
              <a:cs typeface="Inter"/>
              <a:sym typeface="Inter"/>
            </a:endParaRPr>
          </a:p>
        </p:txBody>
      </p:sp>
      <p:sp>
        <p:nvSpPr>
          <p:cNvPr id="78" name="Google Shape;78;p14"/>
          <p:cNvSpPr txBox="1"/>
          <p:nvPr/>
        </p:nvSpPr>
        <p:spPr>
          <a:xfrm>
            <a:off x="403050" y="1696569"/>
            <a:ext cx="6509100" cy="1108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Form groups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2:</a:t>
            </a:r>
            <a:r>
              <a:rPr lang="en" sz="1200">
                <a:solidFill>
                  <a:schemeClr val="dk1"/>
                </a:solidFill>
                <a:latin typeface="Inter"/>
                <a:ea typeface="Inter"/>
                <a:cs typeface="Inter"/>
                <a:sym typeface="Inter"/>
              </a:rPr>
              <a:t> Explore assigned topic using the resources provided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3:</a:t>
            </a:r>
            <a:r>
              <a:rPr lang="en" sz="1200">
                <a:solidFill>
                  <a:schemeClr val="dk1"/>
                </a:solidFill>
                <a:latin typeface="Inter"/>
                <a:ea typeface="Inter"/>
                <a:cs typeface="Inter"/>
                <a:sym typeface="Inter"/>
              </a:rPr>
              <a:t> Assign responsibilities + craft slides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4: </a:t>
            </a:r>
            <a:r>
              <a:rPr lang="en" sz="1200">
                <a:solidFill>
                  <a:schemeClr val="dk1"/>
                </a:solidFill>
                <a:latin typeface="Inter"/>
                <a:ea typeface="Inter"/>
                <a:cs typeface="Inter"/>
                <a:sym typeface="Inter"/>
              </a:rPr>
              <a:t>Present to the class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5: </a:t>
            </a:r>
            <a:r>
              <a:rPr lang="en" sz="1200">
                <a:solidFill>
                  <a:schemeClr val="dk1"/>
                </a:solidFill>
                <a:latin typeface="Inter"/>
                <a:ea typeface="Inter"/>
                <a:cs typeface="Inter"/>
                <a:sym typeface="Inter"/>
              </a:rPr>
              <a:t>Students will complete guiding questions as other groups present</a:t>
            </a:r>
            <a:endParaRPr sz="1200">
              <a:solidFill>
                <a:schemeClr val="dk1"/>
              </a:solidFill>
              <a:latin typeface="Inter"/>
              <a:ea typeface="Inter"/>
              <a:cs typeface="Inter"/>
              <a:sym typeface="Inter"/>
            </a:endParaRPr>
          </a:p>
        </p:txBody>
      </p:sp>
      <p:graphicFrame>
        <p:nvGraphicFramePr>
          <p:cNvPr id="79" name="Google Shape;79;p14"/>
          <p:cNvGraphicFramePr/>
          <p:nvPr/>
        </p:nvGraphicFramePr>
        <p:xfrm>
          <a:off x="403050" y="2910775"/>
          <a:ext cx="3000000" cy="3000000"/>
        </p:xfrm>
        <a:graphic>
          <a:graphicData uri="http://schemas.openxmlformats.org/drawingml/2006/table">
            <a:tbl>
              <a:tblPr>
                <a:noFill/>
                <a:tableStyleId>{895B289A-735F-4654-8E5E-B5C4F2EBC61E}</a:tableStyleId>
              </a:tblPr>
              <a:tblGrid>
                <a:gridCol w="3178600"/>
                <a:gridCol w="333050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Topics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Healing Circles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Cultural Celebrations and Ceremony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Language Revitalization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Education &amp; Intergenerational Learning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Tr</a:t>
                      </a:r>
                      <a:r>
                        <a:rPr lang="en" sz="1200">
                          <a:solidFill>
                            <a:schemeClr val="dk1"/>
                          </a:solidFill>
                          <a:latin typeface="Inter"/>
                          <a:ea typeface="Inter"/>
                          <a:cs typeface="Inter"/>
                          <a:sym typeface="Inter"/>
                        </a:rPr>
                        <a:t>aditional Foodways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Reclaiming Sacred Spaces &amp; LandBack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0" name="Google Shape;80;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81" name="Google Shape;81;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2" name="Google Shape;82;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83" name="Google Shape;83;p14"/>
          <p:cNvSpPr txBox="1"/>
          <p:nvPr/>
        </p:nvSpPr>
        <p:spPr>
          <a:xfrm>
            <a:off x="364650" y="4571106"/>
            <a:ext cx="6509100" cy="4617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u="sng">
                <a:solidFill>
                  <a:schemeClr val="hlink"/>
                </a:solidFill>
                <a:latin typeface="Inter"/>
                <a:ea typeface="Inter"/>
                <a:cs typeface="Inter"/>
                <a:sym typeface="Inter"/>
                <a:hlinkClick r:id="rId4"/>
              </a:rPr>
              <a:t>Slide Deck</a:t>
            </a:r>
            <a:r>
              <a:rPr b="1" lang="en" sz="1800">
                <a:solidFill>
                  <a:schemeClr val="dk1"/>
                </a:solidFill>
                <a:latin typeface="Inter"/>
                <a:ea typeface="Inter"/>
                <a:cs typeface="Inter"/>
                <a:sym typeface="Inter"/>
              </a:rPr>
              <a:t> (Make a copy and share with group)</a:t>
            </a:r>
            <a:endParaRPr b="1" sz="1800">
              <a:solidFill>
                <a:schemeClr val="dk1"/>
              </a:solidFill>
              <a:latin typeface="Inter"/>
              <a:ea typeface="Inter"/>
              <a:cs typeface="Inter"/>
              <a:sym typeface="Inter"/>
            </a:endParaRPr>
          </a:p>
        </p:txBody>
      </p:sp>
      <p:graphicFrame>
        <p:nvGraphicFramePr>
          <p:cNvPr id="84" name="Google Shape;84;p14"/>
          <p:cNvGraphicFramePr/>
          <p:nvPr/>
        </p:nvGraphicFramePr>
        <p:xfrm>
          <a:off x="364650" y="5138813"/>
          <a:ext cx="3000000" cy="3000000"/>
        </p:xfrm>
        <a:graphic>
          <a:graphicData uri="http://schemas.openxmlformats.org/drawingml/2006/table">
            <a:tbl>
              <a:tblPr>
                <a:noFill/>
                <a:tableStyleId>{895B289A-735F-4654-8E5E-B5C4F2EBC61E}</a:tableStyleId>
              </a:tblPr>
              <a:tblGrid>
                <a:gridCol w="767500"/>
                <a:gridCol w="1034875"/>
                <a:gridCol w="903325"/>
                <a:gridCol w="3803400"/>
              </a:tblGrid>
              <a:tr h="345625">
                <a:tc gridSpan="4">
                  <a:txBody>
                    <a:bodyPr/>
                    <a:lstStyle/>
                    <a:p>
                      <a:pPr indent="0" lvl="0" marL="0" rtl="0" algn="ctr">
                        <a:lnSpc>
                          <a:spcPct val="100000"/>
                        </a:lnSpc>
                        <a:spcBef>
                          <a:spcPts val="0"/>
                        </a:spcBef>
                        <a:spcAft>
                          <a:spcPts val="0"/>
                        </a:spcAft>
                        <a:buNone/>
                      </a:pPr>
                      <a:r>
                        <a:rPr b="1" lang="en" sz="1800">
                          <a:solidFill>
                            <a:schemeClr val="dk1"/>
                          </a:solidFill>
                          <a:latin typeface="Inter"/>
                          <a:ea typeface="Inter"/>
                          <a:cs typeface="Inter"/>
                          <a:sym typeface="Inter"/>
                        </a:rPr>
                        <a:t>Roles &amp; Responsibilities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414750">
                <a:tc>
                  <a:txBody>
                    <a:bodyPr/>
                    <a:lstStyle/>
                    <a:p>
                      <a:pPr indent="0" lvl="0" marL="0" rtl="0" algn="l">
                        <a:lnSpc>
                          <a:spcPct val="100000"/>
                        </a:lnSpc>
                        <a:spcBef>
                          <a:spcPts val="0"/>
                        </a:spcBef>
                        <a:spcAft>
                          <a:spcPts val="0"/>
                        </a:spcAft>
                        <a:buNone/>
                      </a:pPr>
                      <a:r>
                        <a:rPr b="1" lang="en"/>
                        <a:t>Slide</a:t>
                      </a:r>
                      <a:endParaRPr b="1"/>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 of People </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Responsibilities</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72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Definition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Person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Inter"/>
                          <a:ea typeface="Inter"/>
                          <a:cs typeface="Inter"/>
                          <a:sym typeface="Inter"/>
                        </a:rPr>
                        <a:t>Define the practice or tradition.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30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does it matter?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Explore how the practice supports emotional, spiritual, or cultural healing. Discuss its role in community resilience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9127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Example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 Person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Present a real-life example from the sources. Describe who practices it, when/where it happens, and why it matters.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30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5</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Connection to the Unit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 People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1200"/>
                        </a:spcAft>
                        <a:buNone/>
                      </a:pPr>
                      <a:r>
                        <a:rPr lang="en" sz="1200">
                          <a:solidFill>
                            <a:schemeClr val="dk1"/>
                          </a:solidFill>
                          <a:latin typeface="Inter"/>
                          <a:ea typeface="Inter"/>
                          <a:cs typeface="Inter"/>
                          <a:sym typeface="Inter"/>
                        </a:rPr>
                        <a:t>Connect the topic to broader unit ideas such as origin stories, trauma, resistance, or cultural survival. Highlight previous learning connections.</a:t>
                      </a:r>
                      <a:endParaRPr sz="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5" name="Google Shape;85;p1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86" name="Google Shape;86;p14"/>
          <p:cNvPicPr preferRelativeResize="0"/>
          <p:nvPr/>
        </p:nvPicPr>
        <p:blipFill>
          <a:blip r:embed="rId5">
            <a:alphaModFix/>
          </a:blip>
          <a:stretch>
            <a:fillRect/>
          </a:stretch>
        </p:blipFill>
        <p:spPr>
          <a:xfrm>
            <a:off x="203550" y="105259"/>
            <a:ext cx="980459" cy="40656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graphicFrame>
        <p:nvGraphicFramePr>
          <p:cNvPr id="91" name="Google Shape;91;p15"/>
          <p:cNvGraphicFramePr/>
          <p:nvPr/>
        </p:nvGraphicFramePr>
        <p:xfrm>
          <a:off x="441450" y="1985150"/>
          <a:ext cx="3000000" cy="3000000"/>
        </p:xfrm>
        <a:graphic>
          <a:graphicData uri="http://schemas.openxmlformats.org/drawingml/2006/table">
            <a:tbl>
              <a:tblPr>
                <a:noFill/>
                <a:tableStyleId>{895B289A-735F-4654-8E5E-B5C4F2EBC61E}</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Healing Circles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3">
                            <a:extLst>
                              <a:ext uri="{A12FA001-AC4F-418D-AE19-62706E023703}">
                                <ahyp:hlinkClr val="tx"/>
                              </a:ext>
                            </a:extLst>
                          </a:hlinkClick>
                        </a:rPr>
                        <a:t>What is a Healing Circle?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Clan Mother - PBS Wisconsin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Harm Reduction Talking Circles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2" name="Google Shape;92;p15"/>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93" name="Google Shape;93;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4" name="Google Shape;94;p15"/>
          <p:cNvPicPr preferRelativeResize="0"/>
          <p:nvPr/>
        </p:nvPicPr>
        <p:blipFill>
          <a:blip r:embed="rId6">
            <a:alphaModFix/>
          </a:blip>
          <a:stretch>
            <a:fillRect/>
          </a:stretch>
        </p:blipFill>
        <p:spPr>
          <a:xfrm>
            <a:off x="359100" y="8923350"/>
            <a:ext cx="405811" cy="405811"/>
          </a:xfrm>
          <a:prstGeom prst="rect">
            <a:avLst/>
          </a:prstGeom>
          <a:noFill/>
          <a:ln>
            <a:noFill/>
          </a:ln>
        </p:spPr>
      </p:pic>
      <p:sp>
        <p:nvSpPr>
          <p:cNvPr id="95" name="Google Shape;95;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6" name="Google Shape;96;p15"/>
          <p:cNvGraphicFramePr/>
          <p:nvPr/>
        </p:nvGraphicFramePr>
        <p:xfrm>
          <a:off x="441450" y="5296425"/>
          <a:ext cx="3000000" cy="3000000"/>
        </p:xfrm>
        <a:graphic>
          <a:graphicData uri="http://schemas.openxmlformats.org/drawingml/2006/table">
            <a:tbl>
              <a:tblPr>
                <a:noFill/>
                <a:tableStyleId>{895B289A-735F-4654-8E5E-B5C4F2EBC61E}</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Traditional Foodways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What Are Foodways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Wild Rice Harvesting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Yeego Gardening! A Navajo Wellness Collaboration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7" name="Google Shape;97;p1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98" name="Google Shape;98;p15"/>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4" name="Google Shape;104;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5" name="Google Shape;105;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6" name="Google Shape;106;p16"/>
          <p:cNvGraphicFramePr/>
          <p:nvPr/>
        </p:nvGraphicFramePr>
        <p:xfrm>
          <a:off x="476325" y="2007488"/>
          <a:ext cx="3000000" cy="3000000"/>
        </p:xfrm>
        <a:graphic>
          <a:graphicData uri="http://schemas.openxmlformats.org/drawingml/2006/table">
            <a:tbl>
              <a:tblPr>
                <a:noFill/>
                <a:tableStyleId>{895B289A-735F-4654-8E5E-B5C4F2EBC61E}</a:tableStyleId>
              </a:tblPr>
              <a:tblGrid>
                <a:gridCol w="3216150"/>
                <a:gridCol w="314640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Language Revitalization</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Language Revitalization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Language Nest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VISIT TO THE LANGUAGE NEST: "The Oneida language is in a state of emergency" -Instructor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07" name="Google Shape;107;p16"/>
          <p:cNvGraphicFramePr/>
          <p:nvPr/>
        </p:nvGraphicFramePr>
        <p:xfrm>
          <a:off x="441450" y="5638813"/>
          <a:ext cx="3000000" cy="3000000"/>
        </p:xfrm>
        <a:graphic>
          <a:graphicData uri="http://schemas.openxmlformats.org/drawingml/2006/table">
            <a:tbl>
              <a:tblPr>
                <a:noFill/>
                <a:tableStyleId>{895B289A-735F-4654-8E5E-B5C4F2EBC61E}</a:tableStyleId>
              </a:tblPr>
              <a:tblGrid>
                <a:gridCol w="3251025"/>
                <a:gridCol w="3181275"/>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Cultural Celebrations and Ceremony</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Social Practices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Denver March Powow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Apache Sunrise Dance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8" name="Google Shape;108;p16"/>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09" name="Google Shape;109;p1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110" name="Google Shape;110;p16"/>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6" name="Google Shape;116;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7" name="Google Shape;117;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8" name="Google Shape;118;p17"/>
          <p:cNvGraphicFramePr/>
          <p:nvPr/>
        </p:nvGraphicFramePr>
        <p:xfrm>
          <a:off x="441450" y="1964188"/>
          <a:ext cx="3000000" cy="3000000"/>
        </p:xfrm>
        <a:graphic>
          <a:graphicData uri="http://schemas.openxmlformats.org/drawingml/2006/table">
            <a:tbl>
              <a:tblPr>
                <a:noFill/>
                <a:tableStyleId>{895B289A-735F-4654-8E5E-B5C4F2EBC61E}</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Education &amp; Intergenerational Learning</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What is an Immersion Schools?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Ke Kula ʻO Nāwahīokalaniʻōpuʻu Iki Lab Public Charter School Leadership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The history of Ke Kula ʻO Nāwahīokalaniʻōpuʻu,</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19" name="Google Shape;119;p17"/>
          <p:cNvGraphicFramePr/>
          <p:nvPr/>
        </p:nvGraphicFramePr>
        <p:xfrm>
          <a:off x="441450" y="5413275"/>
          <a:ext cx="3000000" cy="3000000"/>
        </p:xfrm>
        <a:graphic>
          <a:graphicData uri="http://schemas.openxmlformats.org/drawingml/2006/table">
            <a:tbl>
              <a:tblPr>
                <a:noFill/>
                <a:tableStyleId>{895B289A-735F-4654-8E5E-B5C4F2EBC61E}</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Reclaiming Sacred Spaces &amp; LandBack</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LandBack Definition </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LandBack: Cultural Burning and Food Sovereignty:</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Berkeley votes to return sacred land back to Ohlone:</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10">
                            <a:extLst>
                              <a:ext uri="{A12FA001-AC4F-418D-AE19-62706E023703}">
                                <ahyp:hlinkClr val="tx"/>
                              </a:ext>
                            </a:extLst>
                          </a:hlinkClick>
                        </a:rPr>
                        <a:t>LandBack PBS</a:t>
                      </a:r>
                      <a:endParaRPr sz="1200">
                        <a:solidFill>
                          <a:srgbClr val="1155CC"/>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17"/>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21" name="Google Shape;121;p17"/>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122" name="Google Shape;122;p17"/>
          <p:cNvPicPr preferRelativeResize="0"/>
          <p:nvPr/>
        </p:nvPicPr>
        <p:blipFill>
          <a:blip r:embed="rId11">
            <a:alphaModFix/>
          </a:blip>
          <a:stretch>
            <a:fillRect/>
          </a:stretch>
        </p:blipFill>
        <p:spPr>
          <a:xfrm>
            <a:off x="203550" y="105259"/>
            <a:ext cx="980459" cy="40656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